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Libre Franklin"/>
      <p:regular r:id="rId23"/>
      <p:bold r:id="rId24"/>
      <p:italic r:id="rId25"/>
      <p:boldItalic r:id="rId26"/>
    </p:embeddedFont>
    <p:embeddedFont>
      <p:font typeface="Franklin Gothic"/>
      <p:bold r:id="rId27"/>
    </p:embeddedFont>
    <p:embeddedFont>
      <p:font typeface="Libre Franklin Medium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2" roundtripDataSignature="AMtx7mgFg2z1wbHIQdO22ZWRaFpm69BS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LibreFranklin-bold.fntdata"/><Relationship Id="rId23" Type="http://schemas.openxmlformats.org/officeDocument/2006/relationships/font" Target="fonts/LibreFranklin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LibreFranklin-boldItalic.fntdata"/><Relationship Id="rId25" Type="http://schemas.openxmlformats.org/officeDocument/2006/relationships/font" Target="fonts/LibreFranklin-italic.fntdata"/><Relationship Id="rId28" Type="http://schemas.openxmlformats.org/officeDocument/2006/relationships/font" Target="fonts/LibreFranklinMedium-regular.fntdata"/><Relationship Id="rId27" Type="http://schemas.openxmlformats.org/officeDocument/2006/relationships/font" Target="fonts/FranklinGothic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ibreFranklin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ibreFranklinMedium-boldItalic.fntdata"/><Relationship Id="rId30" Type="http://schemas.openxmlformats.org/officeDocument/2006/relationships/font" Target="fonts/LibreFranklinMedium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gif>
</file>

<file path=ppt/media/image21.gif>
</file>

<file path=ppt/media/image22.png>
</file>

<file path=ppt/media/image2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30e6934c92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30e6934c92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6" name="Google Shape;286;g230e6934c92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30e6934c92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g230e6934c92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3" name="Google Shape;293;g230e6934c92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0" name="Google Shape;300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30c607f9ea_0_5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g230c607f9ea_0_5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8" name="Google Shape;308;g230c607f9ea_0_5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30e6934c92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g230e6934c92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8" name="Google Shape;318;g230e6934c92_0_2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30e6934c92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g230e6934c92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7" name="Google Shape;327;g230e6934c92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30c607f9ea_0_4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230c607f9ea_0_4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7" name="Google Shape;337;g230c607f9ea_0_46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3748a97b9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3748a97b9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23748a97b91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https://unsplash.com/photos/L94dWXNKwrY</a:t>
            </a:r>
            <a:endParaRPr/>
          </a:p>
        </p:txBody>
      </p:sp>
      <p:sp>
        <p:nvSpPr>
          <p:cNvPr id="219" name="Google Shape;21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What else happened in 2006: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as a community, we were discussing “e-taxonomy”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Twitter was launched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“crowd-sourcing” was listed as one of the words of the year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We’ve done a lot but we’re still learning</a:t>
            </a:r>
            <a:endParaRPr/>
          </a:p>
        </p:txBody>
      </p:sp>
      <p:sp>
        <p:nvSpPr>
          <p:cNvPr id="227" name="Google Shape;227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3" name="Google Shape;243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30c607f9ea_0_2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g230c607f9ea_0_2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/>
              <a:t>https://unsplash.com/photos/L94dWXNKwrY</a:t>
            </a:r>
            <a:endParaRPr/>
          </a:p>
        </p:txBody>
      </p:sp>
      <p:sp>
        <p:nvSpPr>
          <p:cNvPr id="251" name="Google Shape;251;g230c607f9ea_0_2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30c607f9e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230c607f9e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GB"/>
              <a:t>sounds a lot like OpenRefine, which we have adopted with some success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GB"/>
              <a:t>Could this contribute to our management of linked, semi-structured data, as Open Refine has for tabular data?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0" name="Google Shape;260;g230c607f9e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30c607f9ea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6" name="Google Shape;266;g230c607f9ea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GB"/>
              <a:t>sounds a lot like OpenRefine, which we have adopted with some success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GB"/>
              <a:t>Could this contribute to our management of linked, semi-structured data, as Open Refine has for tabular data?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7" name="Google Shape;267;g230c607f9ea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30c607f9ea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230c607f9ea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5" name="Google Shape;275;g230c607f9ea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. Large Statement">
  <p:cSld name="16. Large Statement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Google Shape;11;p16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" name="Google Shape;1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6"/>
          <p:cNvSpPr txBox="1"/>
          <p:nvPr>
            <p:ph idx="1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4" name="Google Shape;14;p16"/>
          <p:cNvSpPr txBox="1"/>
          <p:nvPr>
            <p:ph idx="2" type="body"/>
          </p:nvPr>
        </p:nvSpPr>
        <p:spPr>
          <a:xfrm>
            <a:off x="1861771" y="2042194"/>
            <a:ext cx="7990512" cy="19194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accent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 Image and Text">
  <p:cSld name="8. Image and 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8"/>
          <p:cNvSpPr txBox="1"/>
          <p:nvPr>
            <p:ph idx="1" type="body"/>
          </p:nvPr>
        </p:nvSpPr>
        <p:spPr>
          <a:xfrm>
            <a:off x="6268028" y="1388454"/>
            <a:ext cx="5280000" cy="4998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17161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pic>
        <p:nvPicPr>
          <p:cNvPr id="58" name="Google Shape;58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" name="Google Shape;59;p38"/>
          <p:cNvCxnSpPr/>
          <p:nvPr/>
        </p:nvCxnSpPr>
        <p:spPr>
          <a:xfrm>
            <a:off x="809885" y="1232661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0" name="Google Shape;60;p38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1" name="Google Shape;61;p38"/>
          <p:cNvSpPr/>
          <p:nvPr>
            <p:ph idx="2" type="pic"/>
          </p:nvPr>
        </p:nvSpPr>
        <p:spPr>
          <a:xfrm>
            <a:off x="577027" y="1381937"/>
            <a:ext cx="5280000" cy="5011223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38"/>
          <p:cNvSpPr txBox="1"/>
          <p:nvPr>
            <p:ph idx="3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Bullets and Image">
  <p:cSld name="9. Bullets and Imag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39"/>
          <p:cNvCxnSpPr/>
          <p:nvPr/>
        </p:nvCxnSpPr>
        <p:spPr>
          <a:xfrm>
            <a:off x="809885" y="1232661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65" name="Google Shape;65;p39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6" name="Google Shape;66;p39"/>
          <p:cNvSpPr/>
          <p:nvPr>
            <p:ph idx="2" type="pic"/>
          </p:nvPr>
        </p:nvSpPr>
        <p:spPr>
          <a:xfrm>
            <a:off x="6295383" y="1375421"/>
            <a:ext cx="5280000" cy="5195268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39"/>
          <p:cNvSpPr txBox="1"/>
          <p:nvPr>
            <p:ph idx="1" type="body"/>
          </p:nvPr>
        </p:nvSpPr>
        <p:spPr>
          <a:xfrm>
            <a:off x="577025" y="1375421"/>
            <a:ext cx="5280000" cy="51952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17161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pic>
        <p:nvPicPr>
          <p:cNvPr id="68" name="Google Shape;68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39"/>
          <p:cNvSpPr txBox="1"/>
          <p:nvPr>
            <p:ph idx="3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Image and Bullets">
  <p:cSld name="10. Image and Bullet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Google Shape;71;p40"/>
          <p:cNvCxnSpPr/>
          <p:nvPr/>
        </p:nvCxnSpPr>
        <p:spPr>
          <a:xfrm>
            <a:off x="809885" y="1232661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72" name="Google Shape;72;p40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3" name="Google Shape;73;p40"/>
          <p:cNvSpPr txBox="1"/>
          <p:nvPr>
            <p:ph idx="1" type="body"/>
          </p:nvPr>
        </p:nvSpPr>
        <p:spPr>
          <a:xfrm>
            <a:off x="6295383" y="1375421"/>
            <a:ext cx="5280000" cy="51952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17161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74" name="Google Shape;74;p40"/>
          <p:cNvSpPr/>
          <p:nvPr>
            <p:ph idx="2" type="pic"/>
          </p:nvPr>
        </p:nvSpPr>
        <p:spPr>
          <a:xfrm>
            <a:off x="577027" y="1375421"/>
            <a:ext cx="5280000" cy="5011223"/>
          </a:xfrm>
          <a:prstGeom prst="rect">
            <a:avLst/>
          </a:prstGeom>
          <a:noFill/>
          <a:ln>
            <a:noFill/>
          </a:ln>
        </p:spPr>
      </p:sp>
      <p:pic>
        <p:nvPicPr>
          <p:cNvPr id="75" name="Google Shape;75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40"/>
          <p:cNvSpPr txBox="1"/>
          <p:nvPr>
            <p:ph idx="3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 Text, Image and Quote">
  <p:cSld name="11. Text, Image and Quote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Google Shape;78;p41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9" name="Google Shape;79;p41"/>
          <p:cNvSpPr/>
          <p:nvPr>
            <p:ph idx="2" type="pic"/>
          </p:nvPr>
        </p:nvSpPr>
        <p:spPr>
          <a:xfrm>
            <a:off x="6285080" y="1375422"/>
            <a:ext cx="5280000" cy="2764383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41"/>
          <p:cNvSpPr txBox="1"/>
          <p:nvPr>
            <p:ph idx="1" type="body"/>
          </p:nvPr>
        </p:nvSpPr>
        <p:spPr>
          <a:xfrm>
            <a:off x="577025" y="1388454"/>
            <a:ext cx="5280000" cy="4998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17161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81" name="Google Shape;81;p41"/>
          <p:cNvSpPr txBox="1"/>
          <p:nvPr>
            <p:ph idx="3" type="body"/>
          </p:nvPr>
        </p:nvSpPr>
        <p:spPr>
          <a:xfrm>
            <a:off x="6285080" y="4360830"/>
            <a:ext cx="5280000" cy="20258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pic>
        <p:nvPicPr>
          <p:cNvPr id="82" name="Google Shape;82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41"/>
          <p:cNvSpPr txBox="1"/>
          <p:nvPr>
            <p:ph idx="4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. Four Images">
  <p:cSld name="13. Four Image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Google Shape;85;p42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6" name="Google Shape;86;p42"/>
          <p:cNvSpPr/>
          <p:nvPr>
            <p:ph idx="2" type="pic"/>
          </p:nvPr>
        </p:nvSpPr>
        <p:spPr>
          <a:xfrm>
            <a:off x="577027" y="1375421"/>
            <a:ext cx="3364109" cy="5011223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42"/>
          <p:cNvSpPr/>
          <p:nvPr>
            <p:ph idx="3" type="pic"/>
          </p:nvPr>
        </p:nvSpPr>
        <p:spPr>
          <a:xfrm>
            <a:off x="8200971" y="1375422"/>
            <a:ext cx="3364109" cy="2345679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42"/>
          <p:cNvSpPr/>
          <p:nvPr>
            <p:ph idx="4" type="pic"/>
          </p:nvPr>
        </p:nvSpPr>
        <p:spPr>
          <a:xfrm>
            <a:off x="4380471" y="1375422"/>
            <a:ext cx="3364109" cy="2345679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42"/>
          <p:cNvSpPr/>
          <p:nvPr>
            <p:ph idx="5" type="pic"/>
          </p:nvPr>
        </p:nvSpPr>
        <p:spPr>
          <a:xfrm>
            <a:off x="4380471" y="4019640"/>
            <a:ext cx="7184609" cy="2367003"/>
          </a:xfrm>
          <a:prstGeom prst="rect">
            <a:avLst/>
          </a:prstGeom>
          <a:noFill/>
          <a:ln>
            <a:noFill/>
          </a:ln>
        </p:spPr>
      </p:sp>
      <p:pic>
        <p:nvPicPr>
          <p:cNvPr id="90" name="Google Shape;90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42"/>
          <p:cNvSpPr txBox="1"/>
          <p:nvPr>
            <p:ph idx="1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. Image and Quote">
  <p:cSld name="14. Image and Quote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Google Shape;93;p43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4" name="Google Shape;94;p43"/>
          <p:cNvSpPr/>
          <p:nvPr>
            <p:ph idx="2" type="pic"/>
          </p:nvPr>
        </p:nvSpPr>
        <p:spPr>
          <a:xfrm>
            <a:off x="577027" y="1375422"/>
            <a:ext cx="6397931" cy="5064533"/>
          </a:xfrm>
          <a:prstGeom prst="rect">
            <a:avLst/>
          </a:prstGeom>
          <a:noFill/>
          <a:ln>
            <a:noFill/>
          </a:ln>
        </p:spPr>
      </p:sp>
      <p:pic>
        <p:nvPicPr>
          <p:cNvPr id="95" name="Google Shape;95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43"/>
          <p:cNvSpPr txBox="1"/>
          <p:nvPr>
            <p:ph idx="1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97" name="Google Shape;97;p43"/>
          <p:cNvSpPr txBox="1"/>
          <p:nvPr>
            <p:ph idx="3" type="body"/>
          </p:nvPr>
        </p:nvSpPr>
        <p:spPr>
          <a:xfrm>
            <a:off x="7334712" y="5364484"/>
            <a:ext cx="3491789" cy="10221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. Roundels and Text">
  <p:cSld name="15. Roundels and 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p44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00" name="Google Shape;100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44"/>
          <p:cNvSpPr txBox="1"/>
          <p:nvPr>
            <p:ph idx="1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02" name="Google Shape;102;p44"/>
          <p:cNvSpPr txBox="1"/>
          <p:nvPr>
            <p:ph idx="2" type="body"/>
          </p:nvPr>
        </p:nvSpPr>
        <p:spPr>
          <a:xfrm>
            <a:off x="577027" y="4467150"/>
            <a:ext cx="5280000" cy="19194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17161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03" name="Google Shape;103;p44"/>
          <p:cNvSpPr txBox="1"/>
          <p:nvPr>
            <p:ph idx="3" type="body"/>
          </p:nvPr>
        </p:nvSpPr>
        <p:spPr>
          <a:xfrm>
            <a:off x="709343" y="2559213"/>
            <a:ext cx="212472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lt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04" name="Google Shape;104;p44"/>
          <p:cNvSpPr txBox="1"/>
          <p:nvPr>
            <p:ph idx="4" type="body"/>
          </p:nvPr>
        </p:nvSpPr>
        <p:spPr>
          <a:xfrm>
            <a:off x="3580199" y="2559211"/>
            <a:ext cx="212472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lt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05" name="Google Shape;105;p44"/>
          <p:cNvSpPr txBox="1"/>
          <p:nvPr>
            <p:ph idx="5" type="body"/>
          </p:nvPr>
        </p:nvSpPr>
        <p:spPr>
          <a:xfrm>
            <a:off x="6456000" y="2559211"/>
            <a:ext cx="212472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lt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06" name="Google Shape;106;p44"/>
          <p:cNvSpPr txBox="1"/>
          <p:nvPr>
            <p:ph idx="6" type="body"/>
          </p:nvPr>
        </p:nvSpPr>
        <p:spPr>
          <a:xfrm>
            <a:off x="9321912" y="2559210"/>
            <a:ext cx="212472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lt1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. Text and Two Images">
  <p:cSld name="17. Text and Two Images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5"/>
          <p:cNvSpPr txBox="1"/>
          <p:nvPr>
            <p:ph idx="1" type="body"/>
          </p:nvPr>
        </p:nvSpPr>
        <p:spPr>
          <a:xfrm>
            <a:off x="577027" y="1388454"/>
            <a:ext cx="6989555" cy="4998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17161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pic>
        <p:nvPicPr>
          <p:cNvPr id="109" name="Google Shape;109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45"/>
          <p:cNvCxnSpPr/>
          <p:nvPr/>
        </p:nvCxnSpPr>
        <p:spPr>
          <a:xfrm>
            <a:off x="809885" y="1232661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1" name="Google Shape;111;p45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2" name="Google Shape;112;p45"/>
          <p:cNvSpPr/>
          <p:nvPr>
            <p:ph idx="2" type="pic"/>
          </p:nvPr>
        </p:nvSpPr>
        <p:spPr>
          <a:xfrm>
            <a:off x="7855671" y="1375421"/>
            <a:ext cx="3692357" cy="2370163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45"/>
          <p:cNvSpPr txBox="1"/>
          <p:nvPr>
            <p:ph idx="3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14" name="Google Shape;114;p45"/>
          <p:cNvSpPr/>
          <p:nvPr>
            <p:ph idx="4" type="pic"/>
          </p:nvPr>
        </p:nvSpPr>
        <p:spPr>
          <a:xfrm>
            <a:off x="7855671" y="4011399"/>
            <a:ext cx="3692357" cy="23701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8. Two Images and Text">
  <p:cSld name="18. Two Images and 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6"/>
          <p:cNvSpPr txBox="1"/>
          <p:nvPr>
            <p:ph idx="1" type="body"/>
          </p:nvPr>
        </p:nvSpPr>
        <p:spPr>
          <a:xfrm>
            <a:off x="4587711" y="1386359"/>
            <a:ext cx="6991236" cy="4998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17161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pic>
        <p:nvPicPr>
          <p:cNvPr id="117" name="Google Shape;117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46"/>
          <p:cNvCxnSpPr/>
          <p:nvPr/>
        </p:nvCxnSpPr>
        <p:spPr>
          <a:xfrm>
            <a:off x="809885" y="1232661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9" name="Google Shape;119;p46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0" name="Google Shape;120;p46"/>
          <p:cNvSpPr/>
          <p:nvPr>
            <p:ph idx="2" type="pic"/>
          </p:nvPr>
        </p:nvSpPr>
        <p:spPr>
          <a:xfrm>
            <a:off x="577027" y="1386359"/>
            <a:ext cx="3692357" cy="2370163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46"/>
          <p:cNvSpPr txBox="1"/>
          <p:nvPr>
            <p:ph idx="3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22" name="Google Shape;122;p46"/>
          <p:cNvSpPr/>
          <p:nvPr>
            <p:ph idx="4" type="pic"/>
          </p:nvPr>
        </p:nvSpPr>
        <p:spPr>
          <a:xfrm>
            <a:off x="577027" y="4022336"/>
            <a:ext cx="3692357" cy="237016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Text and Image">
  <p:cSld name="7. Text and Image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idx="1" type="body"/>
          </p:nvPr>
        </p:nvSpPr>
        <p:spPr>
          <a:xfrm>
            <a:off x="577027" y="1388454"/>
            <a:ext cx="5280000" cy="4998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None/>
              <a:defRPr b="0" i="0" sz="2400">
                <a:solidFill>
                  <a:srgbClr val="17161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31" name="Google Shape;13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p18"/>
          <p:cNvCxnSpPr/>
          <p:nvPr/>
        </p:nvCxnSpPr>
        <p:spPr>
          <a:xfrm>
            <a:off x="809885" y="1232661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3" name="Google Shape;133;p18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4" name="Google Shape;134;p18"/>
          <p:cNvSpPr/>
          <p:nvPr>
            <p:ph idx="2" type="pic"/>
          </p:nvPr>
        </p:nvSpPr>
        <p:spPr>
          <a:xfrm>
            <a:off x="6268028" y="1375421"/>
            <a:ext cx="5280000" cy="5011223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18"/>
          <p:cNvSpPr txBox="1"/>
          <p:nvPr>
            <p:ph idx="3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667"/>
              <a:buNone/>
              <a:defRPr b="0" i="0" sz="2667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 Text and Image">
  <p:cSld name="7. Text and Imag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idx="1" type="body"/>
          </p:nvPr>
        </p:nvSpPr>
        <p:spPr>
          <a:xfrm>
            <a:off x="577027" y="1388454"/>
            <a:ext cx="5280000" cy="4998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17161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pic>
        <p:nvPicPr>
          <p:cNvPr id="17" name="Google Shape;17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Google Shape;18;p19"/>
          <p:cNvCxnSpPr/>
          <p:nvPr/>
        </p:nvCxnSpPr>
        <p:spPr>
          <a:xfrm>
            <a:off x="809885" y="1232661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9" name="Google Shape;19;p19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" name="Google Shape;20;p19"/>
          <p:cNvSpPr/>
          <p:nvPr>
            <p:ph idx="2" type="pic"/>
          </p:nvPr>
        </p:nvSpPr>
        <p:spPr>
          <a:xfrm>
            <a:off x="6268028" y="1375421"/>
            <a:ext cx="5280000" cy="5011223"/>
          </a:xfrm>
          <a:prstGeom prst="rect">
            <a:avLst/>
          </a:prstGeom>
          <a:noFill/>
          <a:ln>
            <a:noFill/>
          </a:ln>
        </p:spPr>
      </p:sp>
      <p:sp>
        <p:nvSpPr>
          <p:cNvPr id="21" name="Google Shape;21;p19"/>
          <p:cNvSpPr txBox="1"/>
          <p:nvPr>
            <p:ph idx="3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39" name="Google Shape;139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51" name="Google Shape;15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2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4" name="Google Shape;164;p2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5" name="Google Shape;165;p2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66" name="Google Shape;166;p2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7" name="Google Shape;167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82" name="Google Shape;182;p2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83" name="Google Shape;183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3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90" name="Google Shape;190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6" name="Google Shape;196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0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12"/>
              <a:buFont typeface="Libre Franklin Medium"/>
              <a:buNone/>
              <a:defRPr b="0" i="0" sz="4412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20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908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dk1"/>
              </a:buClr>
              <a:buSzPts val="2808"/>
              <a:buFont typeface="Arial"/>
              <a:buChar char="•"/>
              <a:defRPr b="0" i="0" sz="2808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5" name="Google Shape;25;p20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6" name="Google Shape;26;p20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7" name="Google Shape;27;p20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3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2" name="Google Shape;202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. Large Image">
  <p:cSld name="12. Large Imag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21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rgbClr val="17161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0" name="Google Shape;30;p21"/>
          <p:cNvSpPr/>
          <p:nvPr>
            <p:ph idx="2" type="pic"/>
          </p:nvPr>
        </p:nvSpPr>
        <p:spPr>
          <a:xfrm>
            <a:off x="577027" y="1375421"/>
            <a:ext cx="10988055" cy="5011223"/>
          </a:xfrm>
          <a:prstGeom prst="rect">
            <a:avLst/>
          </a:prstGeom>
          <a:noFill/>
          <a:ln>
            <a:noFill/>
          </a:ln>
        </p:spPr>
      </p:sp>
      <p:pic>
        <p:nvPicPr>
          <p:cNvPr id="31" name="Google Shape;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201"/>
            <a:ext cx="1234948" cy="47498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21"/>
          <p:cNvSpPr txBox="1"/>
          <p:nvPr>
            <p:ph idx="1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2667"/>
              <a:buFont typeface="Arial"/>
              <a:buNone/>
              <a:defRPr b="0" i="0" sz="2667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 Title Slide - White Background">
  <p:cSld name="1. Title Slide - White Background">
    <p:bg>
      <p:bgPr>
        <a:solidFill>
          <a:schemeClr val="lt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3"/>
          <p:cNvSpPr txBox="1"/>
          <p:nvPr>
            <p:ph idx="1" type="body"/>
          </p:nvPr>
        </p:nvSpPr>
        <p:spPr>
          <a:xfrm>
            <a:off x="474133" y="5160532"/>
            <a:ext cx="11717867" cy="621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171616"/>
              </a:buClr>
              <a:buSzPts val="4011"/>
              <a:buFont typeface="Arial"/>
              <a:buNone/>
              <a:defRPr b="0" i="0" sz="4011" u="none" cap="none" strike="noStrike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35" name="Google Shape;35;p33"/>
          <p:cNvSpPr txBox="1"/>
          <p:nvPr>
            <p:ph idx="2" type="body"/>
          </p:nvPr>
        </p:nvSpPr>
        <p:spPr>
          <a:xfrm>
            <a:off x="474135" y="5931930"/>
            <a:ext cx="8784167" cy="3979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1"/>
              </a:spcBef>
              <a:spcAft>
                <a:spcPts val="0"/>
              </a:spcAft>
              <a:buClr>
                <a:srgbClr val="171616"/>
              </a:buClr>
              <a:buSzPts val="2407"/>
              <a:buFont typeface="Arial"/>
              <a:buNone/>
              <a:defRPr b="0" i="0" sz="2407" u="none" cap="none" strike="noStrike">
                <a:solidFill>
                  <a:srgbClr val="17161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pic>
        <p:nvPicPr>
          <p:cNvPr id="36" name="Google Shape;3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74135" y="1048108"/>
            <a:ext cx="8396901" cy="31107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4108" y="1048106"/>
            <a:ext cx="8400275" cy="3110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 Title Slide - Magenta Background">
  <p:cSld name="2. Title Slide - Magenta Background">
    <p:bg>
      <p:bgPr>
        <a:solidFill>
          <a:schemeClr val="accent6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4"/>
          <p:cNvSpPr txBox="1"/>
          <p:nvPr>
            <p:ph idx="1" type="body"/>
          </p:nvPr>
        </p:nvSpPr>
        <p:spPr>
          <a:xfrm>
            <a:off x="474133" y="5160532"/>
            <a:ext cx="11717867" cy="621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rgbClr val="FFFFFF"/>
              </a:buClr>
              <a:buSzPts val="4011"/>
              <a:buFont typeface="Arial"/>
              <a:buNone/>
              <a:defRPr b="0" i="0" sz="4011" u="none" cap="none" strike="noStrike">
                <a:solidFill>
                  <a:srgbClr val="FFFFFF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40" name="Google Shape;40;p34"/>
          <p:cNvSpPr txBox="1"/>
          <p:nvPr>
            <p:ph idx="2" type="body"/>
          </p:nvPr>
        </p:nvSpPr>
        <p:spPr>
          <a:xfrm>
            <a:off x="474135" y="5931930"/>
            <a:ext cx="8784167" cy="3979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81"/>
              </a:spcBef>
              <a:spcAft>
                <a:spcPts val="0"/>
              </a:spcAft>
              <a:buClr>
                <a:schemeClr val="lt1"/>
              </a:buClr>
              <a:buSzPts val="2407"/>
              <a:buFont typeface="Arial"/>
              <a:buNone/>
              <a:defRPr b="0" i="0" sz="2407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pic>
        <p:nvPicPr>
          <p:cNvPr id="41" name="Google Shape;41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74135" y="1048108"/>
            <a:ext cx="8396901" cy="3110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 Agenda and Bullets">
  <p:cSld name="4. Agenda and Bullets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5"/>
          <p:cNvSpPr txBox="1"/>
          <p:nvPr>
            <p:ph idx="1" type="body"/>
          </p:nvPr>
        </p:nvSpPr>
        <p:spPr>
          <a:xfrm>
            <a:off x="577027" y="2702352"/>
            <a:ext cx="5280000" cy="3684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Libre Franklin Medium"/>
              <a:buAutoNum type="arabicPeriod"/>
              <a:defRPr b="0" i="0" sz="24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cxnSp>
        <p:nvCxnSpPr>
          <p:cNvPr id="44" name="Google Shape;44;p35"/>
          <p:cNvCxnSpPr/>
          <p:nvPr/>
        </p:nvCxnSpPr>
        <p:spPr>
          <a:xfrm>
            <a:off x="577028" y="1076867"/>
            <a:ext cx="10971001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5" name="Google Shape;45;p35"/>
          <p:cNvSpPr txBox="1"/>
          <p:nvPr>
            <p:ph idx="2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lt1"/>
              </a:buClr>
              <a:buSzPts val="2667"/>
              <a:buFont typeface="Arial"/>
              <a:buNone/>
              <a:defRPr b="0" i="0" sz="2667" u="none" cap="none" strike="noStrike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pic>
        <p:nvPicPr>
          <p:cNvPr id="46" name="Google Shape;46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44001" y="427423"/>
            <a:ext cx="1234948" cy="47498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35"/>
          <p:cNvSpPr txBox="1"/>
          <p:nvPr>
            <p:ph idx="3" type="body"/>
          </p:nvPr>
        </p:nvSpPr>
        <p:spPr>
          <a:xfrm>
            <a:off x="577027" y="1671686"/>
            <a:ext cx="5280000" cy="5417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33"/>
              <a:buFont typeface="Libre Franklin Medium"/>
              <a:buNone/>
              <a:defRPr b="0" i="0" sz="3733" u="none" cap="none" strike="noStrike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Full Image">
  <p:cSld name="5. Full Image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6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Full Image and Text">
  <p:cSld name="6. Full Image and 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7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52" name="Google Shape;52;p37"/>
          <p:cNvSpPr txBox="1"/>
          <p:nvPr>
            <p:ph idx="1" type="body"/>
          </p:nvPr>
        </p:nvSpPr>
        <p:spPr>
          <a:xfrm>
            <a:off x="577027" y="930113"/>
            <a:ext cx="5280000" cy="10683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3" name="Google Shape;53;p37"/>
          <p:cNvSpPr txBox="1"/>
          <p:nvPr>
            <p:ph idx="3" type="body"/>
          </p:nvPr>
        </p:nvSpPr>
        <p:spPr>
          <a:xfrm>
            <a:off x="6285080" y="930113"/>
            <a:ext cx="5280000" cy="10683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4" name="Google Shape;54;p37"/>
          <p:cNvSpPr txBox="1"/>
          <p:nvPr>
            <p:ph idx="4" type="body"/>
          </p:nvPr>
        </p:nvSpPr>
        <p:spPr>
          <a:xfrm>
            <a:off x="577027" y="5193123"/>
            <a:ext cx="5280000" cy="10683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55" name="Google Shape;55;p37"/>
          <p:cNvSpPr txBox="1"/>
          <p:nvPr>
            <p:ph idx="5" type="body"/>
          </p:nvPr>
        </p:nvSpPr>
        <p:spPr>
          <a:xfrm>
            <a:off x="6285080" y="5193123"/>
            <a:ext cx="5280000" cy="10683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444" lvl="1" marL="914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407"/>
              <a:buFont typeface="Arial"/>
              <a:buChar char="•"/>
              <a:defRPr b="0" i="0" sz="2407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917" lvl="2" marL="1371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2005"/>
              <a:buFont typeface="Arial"/>
              <a:buChar char="•"/>
              <a:defRPr b="0" i="0" sz="20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3217" lvl="3" marL="1828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3217" lvl="4" marL="22860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3217" lvl="5" marL="27432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3217" lvl="6" marL="32004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3217" lvl="7" marL="36576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3217" lvl="8" marL="4114800" marR="0" rtl="0" algn="l">
              <a:lnSpc>
                <a:spcPct val="90000"/>
              </a:lnSpc>
              <a:spcBef>
                <a:spcPts val="501"/>
              </a:spcBef>
              <a:spcAft>
                <a:spcPts val="0"/>
              </a:spcAft>
              <a:buClr>
                <a:schemeClr val="dk1"/>
              </a:buClr>
              <a:buSzPts val="1805"/>
              <a:buFont typeface="Arial"/>
              <a:buChar char="•"/>
              <a:defRPr b="0" i="0" sz="1804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" name="Google Shape;126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gbif.org/hosted-portals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jpg"/><Relationship Id="rId4" Type="http://schemas.openxmlformats.org/officeDocument/2006/relationships/hyperlink" Target="mailto:n.nicolson@kew.org" TargetMode="External"/><Relationship Id="rId5" Type="http://schemas.openxmlformats.org/officeDocument/2006/relationships/hyperlink" Target="https://echinopscis.github.io" TargetMode="External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hyperlink" Target="https://github.com/nickynicolson" TargetMode="External"/><Relationship Id="rId10" Type="http://schemas.openxmlformats.org/officeDocument/2006/relationships/hyperlink" Target="mailto:n.nicolson@kew.org" TargetMode="External"/><Relationship Id="rId13" Type="http://schemas.openxmlformats.org/officeDocument/2006/relationships/hyperlink" Target="https://mastodon.social/@nickynicolson" TargetMode="External"/><Relationship Id="rId12" Type="http://schemas.openxmlformats.org/officeDocument/2006/relationships/hyperlink" Target="https://twitter.com/nickynicolson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echinopscis.github.io" TargetMode="External"/><Relationship Id="rId4" Type="http://schemas.openxmlformats.org/officeDocument/2006/relationships/hyperlink" Target="https://obsidian.md/" TargetMode="External"/><Relationship Id="rId9" Type="http://schemas.openxmlformats.org/officeDocument/2006/relationships/hyperlink" Target="https://openlifesci.org/" TargetMode="External"/><Relationship Id="rId14" Type="http://schemas.openxmlformats.org/officeDocument/2006/relationships/hyperlink" Target="https://www.kew.org/science/our-science/people/nicky-nicolson" TargetMode="External"/><Relationship Id="rId5" Type="http://schemas.openxmlformats.org/officeDocument/2006/relationships/hyperlink" Target="https://www.eleanorkonik.com/tag/roundup/" TargetMode="External"/><Relationship Id="rId6" Type="http://schemas.openxmlformats.org/officeDocument/2006/relationships/hyperlink" Target="https://www.openrefine.org" TargetMode="External"/><Relationship Id="rId7" Type="http://schemas.openxmlformats.org/officeDocument/2006/relationships/hyperlink" Target="https://carpentries.org/" TargetMode="External"/><Relationship Id="rId8" Type="http://schemas.openxmlformats.org/officeDocument/2006/relationships/hyperlink" Target="https://the-turing-way.netlify.app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hyperlink" Target="https://echinopscis.github.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/>
          <p:nvPr>
            <p:ph idx="1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667"/>
              <a:buNone/>
            </a:pPr>
            <a:r>
              <a:t/>
            </a:r>
            <a:endParaRPr/>
          </a:p>
        </p:txBody>
      </p:sp>
      <p:sp>
        <p:nvSpPr>
          <p:cNvPr id="211" name="Google Shape;211;p1"/>
          <p:cNvSpPr txBox="1"/>
          <p:nvPr>
            <p:ph idx="2" type="body"/>
          </p:nvPr>
        </p:nvSpPr>
        <p:spPr>
          <a:xfrm>
            <a:off x="753750" y="1479919"/>
            <a:ext cx="10684500" cy="19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GB">
                <a:solidFill>
                  <a:schemeClr val="dk1"/>
                </a:solidFill>
              </a:rPr>
              <a:t>echinopscis: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GB" sz="3300">
                <a:solidFill>
                  <a:schemeClr val="dk1"/>
                </a:solidFill>
              </a:rPr>
              <a:t>an extensible notebook for open science on specimens</a:t>
            </a:r>
            <a:endParaRPr sz="3300"/>
          </a:p>
        </p:txBody>
      </p:sp>
      <p:sp>
        <p:nvSpPr>
          <p:cNvPr id="212" name="Google Shape;212;p1"/>
          <p:cNvSpPr txBox="1"/>
          <p:nvPr/>
        </p:nvSpPr>
        <p:spPr>
          <a:xfrm>
            <a:off x="3034995" y="3086258"/>
            <a:ext cx="61221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8"/>
              <a:buFont typeface="Arial"/>
              <a:buNone/>
            </a:pPr>
            <a:r>
              <a:rPr b="0" i="0" lang="en-GB" sz="2808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Nicky Nicolson</a:t>
            </a:r>
            <a:endParaRPr b="0" i="0" sz="2808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8"/>
              <a:buFont typeface="Arial"/>
              <a:buNone/>
            </a:pPr>
            <a:r>
              <a:rPr b="0" i="0" lang="en-GB" sz="2408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Kew Science</a:t>
            </a:r>
            <a:endParaRPr b="0" i="0" sz="2408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13" name="Google Shape;213;p1"/>
          <p:cNvSpPr txBox="1"/>
          <p:nvPr/>
        </p:nvSpPr>
        <p:spPr>
          <a:xfrm>
            <a:off x="3187396" y="6083458"/>
            <a:ext cx="61221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GB" sz="2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Muséum national d’Histoire naturelle (MNHN) Paris, France, 19 April 2023</a:t>
            </a:r>
            <a:endParaRPr b="0" i="0" sz="20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14" name="Google Shape;21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09963" y="3856603"/>
            <a:ext cx="5172075" cy="17811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"/>
          <p:cNvSpPr txBox="1"/>
          <p:nvPr/>
        </p:nvSpPr>
        <p:spPr>
          <a:xfrm>
            <a:off x="3295896" y="5706608"/>
            <a:ext cx="61221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GB" sz="2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#BHLDay2023</a:t>
            </a:r>
            <a:endParaRPr b="0" i="0" sz="20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g230e6934c92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2815" y="1311202"/>
            <a:ext cx="9846369" cy="55468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g230e6934c92_0_14"/>
          <p:cNvSpPr txBox="1"/>
          <p:nvPr>
            <p:ph idx="1" type="body"/>
          </p:nvPr>
        </p:nvSpPr>
        <p:spPr>
          <a:xfrm>
            <a:off x="577026" y="627150"/>
            <a:ext cx="6865200" cy="2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800"/>
              <a:buNone/>
            </a:pPr>
            <a:r>
              <a:rPr b="1" lang="en-GB" sz="2500">
                <a:latin typeface="Franklin Gothic"/>
                <a:ea typeface="Franklin Gothic"/>
                <a:cs typeface="Franklin Gothic"/>
                <a:sym typeface="Franklin Gothic"/>
              </a:rPr>
              <a:t>Demo:</a:t>
            </a:r>
            <a:r>
              <a:rPr lang="en-GB" sz="2500">
                <a:latin typeface="Franklin Gothic"/>
                <a:ea typeface="Franklin Gothic"/>
                <a:cs typeface="Franklin Gothic"/>
                <a:sym typeface="Franklin Gothic"/>
              </a:rPr>
              <a:t> Unstructured text data to specimen links</a:t>
            </a:r>
            <a:endParaRPr sz="2500"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g230e6934c92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2815" y="1311202"/>
            <a:ext cx="9846369" cy="55468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g230e6934c92_0_20"/>
          <p:cNvSpPr txBox="1"/>
          <p:nvPr>
            <p:ph idx="1" type="body"/>
          </p:nvPr>
        </p:nvSpPr>
        <p:spPr>
          <a:xfrm>
            <a:off x="577026" y="627150"/>
            <a:ext cx="6865200" cy="2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800"/>
              <a:buNone/>
            </a:pPr>
            <a:r>
              <a:rPr b="1" lang="en-GB" sz="2500">
                <a:latin typeface="Franklin Gothic"/>
                <a:ea typeface="Franklin Gothic"/>
                <a:cs typeface="Franklin Gothic"/>
                <a:sym typeface="Franklin Gothic"/>
              </a:rPr>
              <a:t>Demo</a:t>
            </a:r>
            <a:r>
              <a:rPr lang="en-GB" sz="2500">
                <a:latin typeface="Franklin Gothic"/>
                <a:ea typeface="Franklin Gothic"/>
                <a:cs typeface="Franklin Gothic"/>
                <a:sym typeface="Franklin Gothic"/>
              </a:rPr>
              <a:t>: “Workbench” specimen examination</a:t>
            </a:r>
            <a:endParaRPr sz="2500"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4"/>
          <p:cNvSpPr txBox="1"/>
          <p:nvPr/>
        </p:nvSpPr>
        <p:spPr>
          <a:xfrm>
            <a:off x="1296977" y="5429250"/>
            <a:ext cx="95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14"/>
          <p:cNvSpPr txBox="1"/>
          <p:nvPr>
            <p:ph idx="2" type="body"/>
          </p:nvPr>
        </p:nvSpPr>
        <p:spPr>
          <a:xfrm>
            <a:off x="1861771" y="1509507"/>
            <a:ext cx="7990512" cy="19194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514350" lvl="0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AutoNum type="arabicPeriod"/>
            </a:pPr>
            <a:r>
              <a:rPr b="1"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Personal research environment</a:t>
            </a: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based on Markdown authoring and linking </a:t>
            </a:r>
            <a:endParaRPr sz="2800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3338"/>
              </a:buClr>
              <a:buSzPts val="2800"/>
              <a:buAutoNum type="arabicPeriod"/>
            </a:pPr>
            <a:r>
              <a:rPr b="1"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Web publication</a:t>
            </a: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using static site generators (conceptual similarities with the </a:t>
            </a:r>
            <a:r>
              <a:rPr lang="en-GB" sz="2800" u="sng">
                <a:solidFill>
                  <a:srgbClr val="0563C1"/>
                </a:solidFill>
                <a:latin typeface="Franklin Gothic"/>
                <a:ea typeface="Franklin Gothic"/>
                <a:cs typeface="Franklin Gothic"/>
                <a:sym typeface="Franklin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GBIF hosted portal</a:t>
            </a: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 work)</a:t>
            </a:r>
            <a:endParaRPr sz="2800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3338"/>
              </a:buClr>
              <a:buSzPts val="2800"/>
              <a:buAutoNum type="arabicPeriod"/>
            </a:pPr>
            <a:r>
              <a:rPr b="1"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Document production</a:t>
            </a: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: with structured bibliographic/specimen references </a:t>
            </a:r>
            <a:endParaRPr sz="2800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514350" lvl="0" marL="51435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3338"/>
              </a:buClr>
              <a:buSzPts val="2800"/>
              <a:buAutoNum type="arabicPeriod"/>
            </a:pPr>
            <a:r>
              <a:rPr b="1"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Dataset production</a:t>
            </a: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: mobilisation of content and links into DarwinCore archives for aggregator harvesting</a:t>
            </a:r>
            <a:endParaRPr sz="2800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rgbClr val="22222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304" name="Google Shape;304;p14"/>
          <p:cNvSpPr txBox="1"/>
          <p:nvPr>
            <p:ph idx="1" type="body"/>
          </p:nvPr>
        </p:nvSpPr>
        <p:spPr>
          <a:xfrm>
            <a:off x="577024" y="627150"/>
            <a:ext cx="88695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600"/>
              <a:buNone/>
            </a:pPr>
            <a:r>
              <a:rPr b="1" lang="en-GB"/>
              <a:t>Provisional roadmap </a:t>
            </a:r>
            <a:r>
              <a:rPr lang="en-GB"/>
              <a:t>(open to influence)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30c607f9ea_0_553"/>
          <p:cNvSpPr txBox="1"/>
          <p:nvPr/>
        </p:nvSpPr>
        <p:spPr>
          <a:xfrm>
            <a:off x="1296977" y="5429250"/>
            <a:ext cx="95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g230c607f9ea_0_553"/>
          <p:cNvSpPr txBox="1"/>
          <p:nvPr>
            <p:ph idx="2" type="body"/>
          </p:nvPr>
        </p:nvSpPr>
        <p:spPr>
          <a:xfrm>
            <a:off x="1861775" y="1509500"/>
            <a:ext cx="7629600" cy="19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●"/>
            </a:pPr>
            <a:r>
              <a:rPr b="1"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TL-2 is entity rich:</a:t>
            </a:r>
            <a:endParaRPr b="1"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○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People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○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Places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○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Institutions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○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Timelines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○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Expeditions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○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Bibliographic works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○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Eponyms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●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We have corrected text data in addition to BHL OCR (Smithsonian data package)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●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Reference resource for researchers working on Bionomia</a:t>
            </a:r>
            <a:endParaRPr sz="2800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rgbClr val="22222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312" name="Google Shape;312;g230c607f9ea_0_553"/>
          <p:cNvSpPr txBox="1"/>
          <p:nvPr>
            <p:ph idx="1" type="body"/>
          </p:nvPr>
        </p:nvSpPr>
        <p:spPr>
          <a:xfrm>
            <a:off x="577023" y="627150"/>
            <a:ext cx="95979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600"/>
              <a:buNone/>
            </a:pPr>
            <a:r>
              <a:rPr b="1" lang="en-GB"/>
              <a:t>BHL relevance</a:t>
            </a:r>
            <a:r>
              <a:rPr lang="en-GB"/>
              <a:t> </a:t>
            </a:r>
            <a:r>
              <a:rPr b="1" lang="en-GB"/>
              <a:t>(1) data: </a:t>
            </a:r>
            <a:r>
              <a:rPr lang="en-GB"/>
              <a:t>integration of “meta” works like TL-2</a:t>
            </a:r>
            <a:endParaRPr/>
          </a:p>
        </p:txBody>
      </p:sp>
      <p:pic>
        <p:nvPicPr>
          <p:cNvPr id="313" name="Google Shape;313;g230c607f9ea_0_5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84750" y="1298757"/>
            <a:ext cx="2085518" cy="1695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g230c607f9ea_0_5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643775" y="3375300"/>
            <a:ext cx="2282550" cy="228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30e6934c92_0_26"/>
          <p:cNvSpPr txBox="1"/>
          <p:nvPr>
            <p:ph idx="2" type="body"/>
          </p:nvPr>
        </p:nvSpPr>
        <p:spPr>
          <a:xfrm>
            <a:off x="1861775" y="1509500"/>
            <a:ext cx="7629600" cy="19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1"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echinopscis relies on “strings to things” style APIs - pass a piece of text like might be found in unstructured paragraph, get a reference to an entity back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BHL API requires atomised input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Role for BHL to provide reference parsing (whatever the approach, BHL can learn from usage traffic):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1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anystyle.io  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1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ChatGPT 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rgbClr val="22222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321" name="Google Shape;321;g230e6934c92_0_26"/>
          <p:cNvSpPr txBox="1"/>
          <p:nvPr/>
        </p:nvSpPr>
        <p:spPr>
          <a:xfrm>
            <a:off x="1296977" y="5429250"/>
            <a:ext cx="95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g230e6934c92_0_26"/>
          <p:cNvSpPr txBox="1"/>
          <p:nvPr>
            <p:ph idx="1" type="body"/>
          </p:nvPr>
        </p:nvSpPr>
        <p:spPr>
          <a:xfrm>
            <a:off x="577023" y="627150"/>
            <a:ext cx="95979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600"/>
              <a:buNone/>
            </a:pPr>
            <a:r>
              <a:rPr b="1" lang="en-GB"/>
              <a:t>BHL relevance (2) tools</a:t>
            </a:r>
            <a:r>
              <a:rPr lang="en-GB"/>
              <a:t>: </a:t>
            </a:r>
            <a:r>
              <a:rPr lang="en-GB" sz="2800">
                <a:solidFill>
                  <a:srgbClr val="2E3338"/>
                </a:solidFill>
              </a:rPr>
              <a:t>provision of reference parsing APIs</a:t>
            </a:r>
            <a:endParaRPr/>
          </a:p>
        </p:txBody>
      </p:sp>
      <p:pic>
        <p:nvPicPr>
          <p:cNvPr id="323" name="Google Shape;323;g230e6934c92_0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42225" y="2581224"/>
            <a:ext cx="3014313" cy="1695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30e6934c92_0_36"/>
          <p:cNvSpPr txBox="1"/>
          <p:nvPr/>
        </p:nvSpPr>
        <p:spPr>
          <a:xfrm>
            <a:off x="1296977" y="5429250"/>
            <a:ext cx="9597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g230e6934c92_0_36"/>
          <p:cNvSpPr txBox="1"/>
          <p:nvPr>
            <p:ph idx="2" type="body"/>
          </p:nvPr>
        </p:nvSpPr>
        <p:spPr>
          <a:xfrm>
            <a:off x="1861775" y="1509500"/>
            <a:ext cx="7629600" cy="19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800"/>
              <a:buNone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Promoting use of generic tools through skills development, investing in development of research culture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b="1"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Library Carpentry </a:t>
            </a: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(short training courses)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Use of reference managers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Automated bibliographic production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Article &amp; author identification (DOI / ORCID)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Deposition 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b="1"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Open Life Sciences </a:t>
            </a: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(16 week mentoring):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1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Project management: “open by design”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406400" lvl="1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3338"/>
              </a:buClr>
              <a:buSzPts val="2800"/>
              <a:buFont typeface="Franklin Gothic"/>
              <a:buChar char="-"/>
            </a:pPr>
            <a:r>
              <a:rPr lang="en-GB" sz="2800">
                <a:solidFill>
                  <a:srgbClr val="2E3338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Community building, inclusivity</a:t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rgbClr val="2E3338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rgbClr val="222222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331" name="Google Shape;331;g230e6934c92_0_36"/>
          <p:cNvSpPr txBox="1"/>
          <p:nvPr>
            <p:ph idx="1" type="body"/>
          </p:nvPr>
        </p:nvSpPr>
        <p:spPr>
          <a:xfrm>
            <a:off x="577023" y="627150"/>
            <a:ext cx="95979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600"/>
              <a:buNone/>
            </a:pPr>
            <a:r>
              <a:rPr b="1" lang="en-GB"/>
              <a:t>BHL relevance (3) approach</a:t>
            </a:r>
            <a:r>
              <a:rPr lang="en-GB"/>
              <a:t>: community development</a:t>
            </a:r>
            <a:endParaRPr/>
          </a:p>
        </p:txBody>
      </p:sp>
      <p:pic>
        <p:nvPicPr>
          <p:cNvPr id="332" name="Google Shape;332;g230e6934c92_0_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47475" y="1891057"/>
            <a:ext cx="2194231" cy="16955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g230e6934c92_0_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79950" y="4570725"/>
            <a:ext cx="2389749" cy="1299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g230c607f9ea_0_4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50725" y="1072500"/>
            <a:ext cx="5531324" cy="4333949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g230c607f9ea_0_466"/>
          <p:cNvSpPr txBox="1"/>
          <p:nvPr/>
        </p:nvSpPr>
        <p:spPr>
          <a:xfrm>
            <a:off x="1297050" y="5724850"/>
            <a:ext cx="9597900" cy="17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91440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1" lang="en-GB" sz="2000" u="sng" cap="none" strike="noStrik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n.nicolson@kew.org</a:t>
            </a:r>
            <a:r>
              <a:rPr b="0" i="1" lang="en-GB" sz="2000" u="none" cap="none" strike="noStrik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/ @nickynicolson / @nickynicolson@mastodon.social</a:t>
            </a:r>
            <a:endParaRPr b="0" i="1" sz="2400" u="none" cap="none" strike="noStrike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1" sz="2400" u="none" cap="none" strike="noStrike">
              <a:solidFill>
                <a:schemeClr val="dk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0" lvl="0" marL="9144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g230c607f9ea_0_466"/>
          <p:cNvSpPr txBox="1"/>
          <p:nvPr>
            <p:ph idx="2" type="body"/>
          </p:nvPr>
        </p:nvSpPr>
        <p:spPr>
          <a:xfrm>
            <a:off x="413975" y="1072500"/>
            <a:ext cx="6864000" cy="2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Char char="•"/>
            </a:pPr>
            <a:r>
              <a:rPr lang="en-GB" sz="2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We’ve built an open project based on participation &amp; reusable skills</a:t>
            </a:r>
            <a:endParaRPr sz="2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Char char="•"/>
            </a:pPr>
            <a:r>
              <a:rPr lang="en-GB" sz="2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Include people where they are now, show a relevant path to destination</a:t>
            </a:r>
            <a:endParaRPr sz="2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Font typeface="Arial"/>
              <a:buChar char="•"/>
            </a:pPr>
            <a:r>
              <a:rPr lang="en-GB" sz="2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Extensible with AI approaches (entity identification, clustering, summarisation, link prediction)</a:t>
            </a:r>
            <a:endParaRPr sz="2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6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800"/>
              <a:buChar char="•"/>
            </a:pPr>
            <a:r>
              <a:rPr lang="en-GB" sz="2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Usable today with generic skills - try it out: </a:t>
            </a:r>
            <a:r>
              <a:rPr lang="en-GB" sz="2800" u="sng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https://echinopscis.github.io</a:t>
            </a:r>
            <a:endParaRPr sz="28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sz="2800"/>
          </a:p>
        </p:txBody>
      </p:sp>
      <p:sp>
        <p:nvSpPr>
          <p:cNvPr id="342" name="Google Shape;342;g230c607f9ea_0_466"/>
          <p:cNvSpPr txBox="1"/>
          <p:nvPr>
            <p:ph idx="1" type="body"/>
          </p:nvPr>
        </p:nvSpPr>
        <p:spPr>
          <a:xfrm>
            <a:off x="577023" y="627150"/>
            <a:ext cx="95979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600"/>
              <a:buNone/>
            </a:pPr>
            <a:r>
              <a:rPr b="1" lang="en-GB"/>
              <a:t>Conclusions</a:t>
            </a:r>
            <a:r>
              <a:rPr lang="en-GB"/>
              <a:t>: </a:t>
            </a:r>
            <a:r>
              <a:rPr lang="en-GB" sz="2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“e-taxonomy” lives(!) as “open science”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3748a97b91_0_0"/>
          <p:cNvSpPr txBox="1"/>
          <p:nvPr>
            <p:ph idx="1" type="body"/>
          </p:nvPr>
        </p:nvSpPr>
        <p:spPr>
          <a:xfrm>
            <a:off x="577027" y="627150"/>
            <a:ext cx="5280000" cy="27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3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23748a97b91_0_0"/>
          <p:cNvSpPr txBox="1"/>
          <p:nvPr>
            <p:ph idx="2" type="body"/>
          </p:nvPr>
        </p:nvSpPr>
        <p:spPr>
          <a:xfrm>
            <a:off x="1861771" y="2042194"/>
            <a:ext cx="7990500" cy="191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3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23748a97b91_0_0"/>
          <p:cNvSpPr txBox="1"/>
          <p:nvPr/>
        </p:nvSpPr>
        <p:spPr>
          <a:xfrm>
            <a:off x="577025" y="1168925"/>
            <a:ext cx="10688400" cy="52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667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Image credits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Slide 2: Leather toolbelt by jesse orrico (jessedo81) on Unsplash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Slides 3 &amp; 6: RBG Kew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Slide 4: WHO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Slides 5 &amp; 16: The Turing Way project illustration by Scriberia. Used under a CC-BY 4.0 licence. DOI: 10.5281/zenodo.3332807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None/>
            </a:pPr>
            <a:r>
              <a:rPr lang="en-GB" sz="2667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Useful links</a:t>
            </a:r>
            <a:endParaRPr sz="2667">
              <a:solidFill>
                <a:srgbClr val="171616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echinopscis: </a:t>
            </a:r>
            <a:r>
              <a:rPr lang="en-GB" u="sng">
                <a:solidFill>
                  <a:srgbClr val="0000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https://echinopscis.github.io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Obsidian: </a:t>
            </a:r>
            <a:r>
              <a:rPr lang="en-GB" u="sng">
                <a:solidFill>
                  <a:srgbClr val="0000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https://obsidian.md/</a:t>
            </a:r>
            <a:r>
              <a:rPr lang="en-GB">
                <a:solidFill>
                  <a:schemeClr val="dk1"/>
                </a:solidFill>
              </a:rPr>
              <a:t>  &amp; Obsidian roundup (weekly newsletter): </a:t>
            </a:r>
            <a:r>
              <a:rPr lang="en-GB" u="sng">
                <a:solidFill>
                  <a:srgbClr val="0000FF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https://www.eleanorkonik.com/tag/roundup/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Open Refine: </a:t>
            </a:r>
            <a:r>
              <a:rPr lang="en-GB" u="sng">
                <a:solidFill>
                  <a:srgbClr val="0000FF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https://www.openrefine.org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Training resources: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GB">
                <a:solidFill>
                  <a:schemeClr val="dk1"/>
                </a:solidFill>
              </a:rPr>
              <a:t>Carpentries (including Library Carpentry): </a:t>
            </a:r>
            <a:r>
              <a:rPr lang="en-GB" u="sng">
                <a:solidFill>
                  <a:srgbClr val="0000FF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https://carpentries.org/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GB">
                <a:solidFill>
                  <a:schemeClr val="dk1"/>
                </a:solidFill>
              </a:rPr>
              <a:t>The Turing Way: </a:t>
            </a:r>
            <a:r>
              <a:rPr lang="en-GB" u="sng">
                <a:solidFill>
                  <a:srgbClr val="0000FF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https://the-turing-way.netlify.app/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GB">
                <a:solidFill>
                  <a:schemeClr val="dk1"/>
                </a:solidFill>
              </a:rPr>
              <a:t>Open Life Sciences: </a:t>
            </a:r>
            <a:r>
              <a:rPr lang="en-GB" u="sng">
                <a:solidFill>
                  <a:srgbClr val="0000FF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https://openlifesci.org/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None/>
            </a:pPr>
            <a:r>
              <a:rPr lang="en-GB" sz="2667">
                <a:solidFill>
                  <a:srgbClr val="171616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Contact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Email: </a:t>
            </a:r>
            <a:r>
              <a:rPr lang="en-GB" u="sng">
                <a:solidFill>
                  <a:srgbClr val="0000FF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n.nicolson@kew.org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Github: </a:t>
            </a:r>
            <a:r>
              <a:rPr lang="en-GB" u="sng">
                <a:solidFill>
                  <a:srgbClr val="0000FF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@nickynicolson</a:t>
            </a:r>
            <a:r>
              <a:rPr lang="en-GB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Twitter: </a:t>
            </a:r>
            <a:r>
              <a:rPr lang="en-GB" u="sng">
                <a:solidFill>
                  <a:srgbClr val="0000FF"/>
                </a:solid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@nickynicolson</a:t>
            </a:r>
            <a:endParaRPr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Mastodon: </a:t>
            </a:r>
            <a:r>
              <a:rPr lang="en-GB" u="sng">
                <a:solidFill>
                  <a:srgbClr val="0000FF"/>
                </a:solid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@nickynicolson@mastodon.social</a:t>
            </a:r>
            <a:endParaRPr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Web: </a:t>
            </a:r>
            <a:r>
              <a:rPr lang="en-GB" u="sng">
                <a:solidFill>
                  <a:srgbClr val="0000FF"/>
                </a:solidFill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https://www.kew.org/science/our-science/people/nicky-nicolson</a:t>
            </a:r>
            <a:r>
              <a:rPr lang="en-GB">
                <a:solidFill>
                  <a:schemeClr val="dk1"/>
                </a:solidFill>
              </a:rPr>
              <a:t> </a:t>
            </a:r>
            <a:endParaRPr sz="2667">
              <a:solidFill>
                <a:srgbClr val="171616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"/>
          <p:cNvSpPr txBox="1"/>
          <p:nvPr>
            <p:ph idx="1" type="body"/>
          </p:nvPr>
        </p:nvSpPr>
        <p:spPr>
          <a:xfrm>
            <a:off x="577027" y="1388454"/>
            <a:ext cx="5280000" cy="5213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Transitioned from software development into research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Open science, take-up &amp; how we design &amp; build for participation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How we can use software development practices in research:</a:t>
            </a:r>
            <a:endParaRPr/>
          </a:p>
          <a:p>
            <a:pPr indent="-342900" lvl="1" marL="10287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Reuse</a:t>
            </a:r>
            <a:endParaRPr/>
          </a:p>
          <a:p>
            <a:pPr indent="-342900" lvl="1" marL="10287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Automation</a:t>
            </a:r>
            <a:endParaRPr/>
          </a:p>
          <a:p>
            <a:pPr indent="-342900" lvl="1" marL="10287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Version control</a:t>
            </a:r>
            <a:endParaRPr/>
          </a:p>
          <a:p>
            <a:pPr indent="-342900" lvl="1" marL="10287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Dependency management</a:t>
            </a:r>
            <a:endParaRPr/>
          </a:p>
          <a:p>
            <a:pPr indent="-342900" lvl="1" marL="10287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Continuous integration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Also processes about communication, design &amp; inclusion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22" name="Google Shape;222;p3"/>
          <p:cNvSpPr txBox="1"/>
          <p:nvPr>
            <p:ph idx="3" type="body"/>
          </p:nvPr>
        </p:nvSpPr>
        <p:spPr>
          <a:xfrm>
            <a:off x="577027" y="627150"/>
            <a:ext cx="5280000" cy="2750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ct val="92649"/>
              <a:buNone/>
            </a:pPr>
            <a:r>
              <a:rPr b="1" lang="en-GB"/>
              <a:t>Context</a:t>
            </a:r>
            <a:r>
              <a:rPr lang="en-GB"/>
              <a:t>: personal &amp; institutional</a:t>
            </a:r>
            <a:endParaRPr/>
          </a:p>
        </p:txBody>
      </p:sp>
      <p:pic>
        <p:nvPicPr>
          <p:cNvPr id="223" name="Google Shape;223;p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8559" l="0" r="0" t="18559"/>
          <a:stretch/>
        </p:blipFill>
        <p:spPr>
          <a:xfrm>
            <a:off x="6268028" y="1375421"/>
            <a:ext cx="5280000" cy="501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"/>
          <p:cNvSpPr txBox="1"/>
          <p:nvPr>
            <p:ph idx="1" type="body"/>
          </p:nvPr>
        </p:nvSpPr>
        <p:spPr>
          <a:xfrm>
            <a:off x="577027" y="1388454"/>
            <a:ext cx="5280000" cy="4998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2500"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97285"/>
              <a:buNone/>
            </a:pPr>
            <a:r>
              <a:rPr lang="en-GB" sz="2667">
                <a:latin typeface="Franklin Gothic"/>
                <a:ea typeface="Franklin Gothic"/>
                <a:cs typeface="Franklin Gothic"/>
                <a:sym typeface="Franklin Gothic"/>
              </a:rPr>
              <a:t>Explosion of data availability online: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/>
          </a:p>
          <a:p>
            <a:pPr indent="-33147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ct val="100000"/>
              <a:buFont typeface="Arial"/>
              <a:buChar char="•"/>
            </a:pPr>
            <a:r>
              <a:rPr lang="en-GB"/>
              <a:t>Specimens online (Tracheophyta) </a:t>
            </a:r>
            <a:endParaRPr/>
          </a:p>
          <a:p>
            <a:pPr indent="-331469" lvl="1" marL="10287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GB"/>
              <a:t>88 million metadata records</a:t>
            </a:r>
            <a:endParaRPr/>
          </a:p>
          <a:p>
            <a:pPr indent="-331469" lvl="1" marL="10287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GB"/>
              <a:t>38 million images</a:t>
            </a:r>
            <a:endParaRPr/>
          </a:p>
          <a:p>
            <a:pPr indent="-33147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ct val="100000"/>
              <a:buFont typeface="Arial"/>
              <a:buChar char="•"/>
            </a:pPr>
            <a:r>
              <a:rPr lang="en-GB"/>
              <a:t>Comprehensive taxonomies with distribution</a:t>
            </a:r>
            <a:endParaRPr/>
          </a:p>
          <a:p>
            <a:pPr indent="-33147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ct val="100000"/>
              <a:buChar char="•"/>
            </a:pPr>
            <a:r>
              <a:rPr b="1" lang="en-GB"/>
              <a:t>Born digital and digitised literature provides context</a:t>
            </a:r>
            <a:endParaRPr b="1"/>
          </a:p>
          <a:p>
            <a:pPr indent="-33147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ct val="100000"/>
              <a:buFont typeface="Arial"/>
              <a:buChar char="•"/>
            </a:pPr>
            <a:r>
              <a:rPr lang="en-GB"/>
              <a:t>Machine learning / AI: text / images</a:t>
            </a:r>
            <a:endParaRPr/>
          </a:p>
          <a:p>
            <a:pPr indent="-33147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ct val="100000"/>
              <a:buFont typeface="Arial"/>
              <a:buChar char="•"/>
            </a:pPr>
            <a:r>
              <a:rPr lang="en-GB"/>
              <a:t>Recognised different roles in research</a:t>
            </a:r>
            <a:endParaRPr/>
          </a:p>
          <a:p>
            <a:pPr indent="-33147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ct val="100000"/>
              <a:buFont typeface="Arial"/>
              <a:buChar char="•"/>
            </a:pPr>
            <a:r>
              <a:rPr lang="en-GB"/>
              <a:t>Bring your idea to the data – compute available online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230" name="Google Shape;230;p4"/>
          <p:cNvSpPr txBox="1"/>
          <p:nvPr>
            <p:ph idx="3" type="body"/>
          </p:nvPr>
        </p:nvSpPr>
        <p:spPr>
          <a:xfrm>
            <a:off x="577025" y="627150"/>
            <a:ext cx="96891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600"/>
              <a:buNone/>
            </a:pPr>
            <a:r>
              <a:rPr b="1" lang="en-GB"/>
              <a:t>BHL launched 2006</a:t>
            </a:r>
            <a:r>
              <a:rPr lang="en-GB"/>
              <a:t>. Also: </a:t>
            </a:r>
            <a:r>
              <a:rPr lang="en-GB" sz="2400">
                <a:latin typeface="Libre Franklin"/>
                <a:ea typeface="Libre Franklin"/>
                <a:cs typeface="Libre Franklin"/>
                <a:sym typeface="Libre Franklin"/>
              </a:rPr>
              <a:t>Twitter, crowd-sourcing, </a:t>
            </a:r>
            <a:r>
              <a:rPr lang="en-GB"/>
              <a:t>“</a:t>
            </a:r>
            <a:r>
              <a:rPr lang="en-GB" sz="2400">
                <a:latin typeface="Libre Franklin"/>
                <a:ea typeface="Libre Franklin"/>
                <a:cs typeface="Libre Franklin"/>
                <a:sym typeface="Libre Franklin"/>
              </a:rPr>
              <a:t>e-taxonomy”</a:t>
            </a:r>
            <a:endParaRPr/>
          </a:p>
        </p:txBody>
      </p:sp>
      <p:pic>
        <p:nvPicPr>
          <p:cNvPr id="231" name="Google Shape;231;p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832" l="0" r="0" t="1833"/>
          <a:stretch/>
        </p:blipFill>
        <p:spPr>
          <a:xfrm>
            <a:off x="6268028" y="1375421"/>
            <a:ext cx="5280000" cy="501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6"/>
          <p:cNvSpPr txBox="1"/>
          <p:nvPr>
            <p:ph idx="1" type="body"/>
          </p:nvPr>
        </p:nvSpPr>
        <p:spPr>
          <a:xfrm>
            <a:off x="577027" y="1388454"/>
            <a:ext cx="5280000" cy="4998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COVID made us move </a:t>
            </a:r>
            <a:r>
              <a:rPr i="1" lang="en-GB"/>
              <a:t>everything </a:t>
            </a:r>
            <a:r>
              <a:rPr lang="en-GB"/>
              <a:t>online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GB"/>
              <a:t>When we work online, have we got a usable space, or is it “just another tab”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3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38" name="Google Shape;238;p6"/>
          <p:cNvSpPr txBox="1"/>
          <p:nvPr>
            <p:ph idx="3" type="body"/>
          </p:nvPr>
        </p:nvSpPr>
        <p:spPr>
          <a:xfrm>
            <a:off x="577025" y="471350"/>
            <a:ext cx="9610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535"/>
              <a:buNone/>
            </a:pPr>
            <a:r>
              <a:rPr b="1" lang="en-GB"/>
              <a:t>Where we work</a:t>
            </a:r>
            <a:r>
              <a:rPr lang="en-GB"/>
              <a:t>: we’re still learning how to transition online</a:t>
            </a:r>
            <a:endParaRPr/>
          </a:p>
        </p:txBody>
      </p:sp>
      <p:pic>
        <p:nvPicPr>
          <p:cNvPr id="239" name="Google Shape;239;p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5025" r="15025" t="0"/>
          <a:stretch/>
        </p:blipFill>
        <p:spPr>
          <a:xfrm>
            <a:off x="6268028" y="1375421"/>
            <a:ext cx="5280000" cy="501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"/>
          <p:cNvSpPr txBox="1"/>
          <p:nvPr>
            <p:ph idx="1" type="body"/>
          </p:nvPr>
        </p:nvSpPr>
        <p:spPr>
          <a:xfrm>
            <a:off x="577027" y="1388454"/>
            <a:ext cx="5280000" cy="49981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Skills development (Carpentries)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Awareness of different roles in research</a:t>
            </a:r>
            <a:endParaRPr/>
          </a:p>
          <a:p>
            <a:pPr indent="-342900" lvl="1" marL="10287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GB"/>
              <a:t>recognition of the research software engineer role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Recognition of different activities required for successful research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Open science: </a:t>
            </a:r>
            <a:r>
              <a:rPr b="1" lang="en-GB"/>
              <a:t>open data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Online &amp; remote collaboration</a:t>
            </a:r>
            <a:endParaRPr/>
          </a:p>
          <a:p>
            <a:pPr indent="-1905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Libre Franklin"/>
              <a:buNone/>
            </a:pPr>
            <a:r>
              <a:t/>
            </a:r>
            <a:endParaRPr/>
          </a:p>
        </p:txBody>
      </p:sp>
      <p:sp>
        <p:nvSpPr>
          <p:cNvPr id="246" name="Google Shape;246;p5"/>
          <p:cNvSpPr txBox="1"/>
          <p:nvPr>
            <p:ph idx="3" type="body"/>
          </p:nvPr>
        </p:nvSpPr>
        <p:spPr>
          <a:xfrm>
            <a:off x="577024" y="627150"/>
            <a:ext cx="97248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600"/>
              <a:buNone/>
            </a:pPr>
            <a:r>
              <a:rPr b="1" lang="en-GB"/>
              <a:t>Who does the work</a:t>
            </a:r>
            <a:r>
              <a:rPr lang="en-GB"/>
              <a:t>: evolving &amp; inclusive research culture</a:t>
            </a:r>
            <a:endParaRPr/>
          </a:p>
        </p:txBody>
      </p:sp>
      <p:pic>
        <p:nvPicPr>
          <p:cNvPr descr="Diagram, text, engineering drawing&#10;&#10;Description automatically generated" id="247" name="Google Shape;247;p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21556" y="1576336"/>
            <a:ext cx="6373108" cy="4622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30c607f9ea_0_216"/>
          <p:cNvSpPr txBox="1"/>
          <p:nvPr>
            <p:ph idx="1" type="body"/>
          </p:nvPr>
        </p:nvSpPr>
        <p:spPr>
          <a:xfrm>
            <a:off x="577027" y="1388454"/>
            <a:ext cx="5280000" cy="52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Inclusive design with researchers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Font typeface="Arial"/>
              <a:buChar char="•"/>
            </a:pPr>
            <a:r>
              <a:rPr lang="en-GB"/>
              <a:t>Prototype working environment: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Char char="•"/>
            </a:pPr>
            <a:r>
              <a:rPr lang="en-GB"/>
              <a:t>Streamline access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Char char="•"/>
            </a:pPr>
            <a:r>
              <a:rPr lang="en-GB"/>
              <a:t>Manual processes build training data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Char char="•"/>
            </a:pPr>
            <a:r>
              <a:rPr lang="en-GB"/>
              <a:t>Mobilise rich data to publications &amp; portals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Char char="•"/>
            </a:pPr>
            <a:r>
              <a:rPr lang="en-GB"/>
              <a:t>A place to plugin AI approaches as these come onstream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71616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54" name="Google Shape;254;g230c607f9ea_0_216"/>
          <p:cNvSpPr txBox="1"/>
          <p:nvPr>
            <p:ph idx="3" type="body"/>
          </p:nvPr>
        </p:nvSpPr>
        <p:spPr>
          <a:xfrm>
            <a:off x="577025" y="627150"/>
            <a:ext cx="97455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171616"/>
              </a:buClr>
              <a:buSzPts val="2345"/>
              <a:buNone/>
            </a:pPr>
            <a:r>
              <a:rPr b="1" lang="en-GB" sz="2666"/>
              <a:t>How we work</a:t>
            </a:r>
            <a:r>
              <a:rPr lang="en-GB" sz="2666"/>
              <a:t>: building working environments online</a:t>
            </a:r>
            <a:endParaRPr sz="2666"/>
          </a:p>
        </p:txBody>
      </p:sp>
      <p:sp>
        <p:nvSpPr>
          <p:cNvPr id="255" name="Google Shape;255;g230c607f9ea_0_216"/>
          <p:cNvSpPr/>
          <p:nvPr>
            <p:ph idx="2" type="pic"/>
          </p:nvPr>
        </p:nvSpPr>
        <p:spPr>
          <a:xfrm>
            <a:off x="6268028" y="1375421"/>
            <a:ext cx="5280000" cy="5011200"/>
          </a:xfrm>
          <a:prstGeom prst="rect">
            <a:avLst/>
          </a:prstGeom>
          <a:noFill/>
          <a:ln>
            <a:noFill/>
          </a:ln>
        </p:spPr>
      </p:sp>
      <p:pic>
        <p:nvPicPr>
          <p:cNvPr descr="Two people painting&#10;&#10;Description automatically generated with low confidence" id="256" name="Google Shape;256;g230c607f9ea_0_216"/>
          <p:cNvPicPr preferRelativeResize="0"/>
          <p:nvPr/>
        </p:nvPicPr>
        <p:blipFill rotWithShape="1">
          <a:blip r:embed="rId3">
            <a:alphaModFix/>
          </a:blip>
          <a:srcRect b="0" l="20368" r="20368" t="0"/>
          <a:stretch/>
        </p:blipFill>
        <p:spPr>
          <a:xfrm>
            <a:off x="6420428" y="1527821"/>
            <a:ext cx="5280000" cy="501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30c607f9ea_0_0"/>
          <p:cNvSpPr txBox="1"/>
          <p:nvPr>
            <p:ph idx="1" type="body"/>
          </p:nvPr>
        </p:nvSpPr>
        <p:spPr>
          <a:xfrm>
            <a:off x="838199" y="1779104"/>
            <a:ext cx="9558000" cy="4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21526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/>
              <a:t>A personal knowledge manager: for creating &amp; linking research notes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/>
              <a:t>Emphasises linking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/>
              <a:t>Data stored locally, using open formats </a:t>
            </a:r>
            <a:endParaRPr/>
          </a:p>
          <a:p>
            <a:pPr indent="-21716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99419"/>
              <a:buChar char="•"/>
            </a:pPr>
            <a:r>
              <a:rPr lang="en-GB"/>
              <a:t>Markdown and optional structured data frontmatter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/>
              <a:t>Works offline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/>
              <a:t>Extensible architecture – plugins for data access and citation processing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/>
              <a:t>Active user and developer community</a:t>
            </a:r>
            <a:endParaRPr/>
          </a:p>
          <a:p>
            <a:pPr indent="-7747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715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99430"/>
              <a:buNone/>
            </a:pPr>
            <a:r>
              <a:rPr lang="en-GB">
                <a:solidFill>
                  <a:schemeClr val="lt1"/>
                </a:solidFill>
              </a:rPr>
              <a:t>…sounds a lot like OpenRefine, which we have adopted with some success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99430"/>
              <a:buNone/>
            </a:pPr>
            <a:r>
              <a:rPr lang="en-GB">
                <a:solidFill>
                  <a:schemeClr val="lt1"/>
                </a:solidFill>
              </a:rPr>
              <a:t>Could this contribute to our management of linked, semi-structured data, as Open Refine has for tabular data?</a:t>
            </a:r>
            <a:endParaRPr/>
          </a:p>
        </p:txBody>
      </p:sp>
      <p:pic>
        <p:nvPicPr>
          <p:cNvPr descr="Logo&#10;&#10;Description automatically generated" id="263" name="Google Shape;263;g230c607f9ea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37450" y="125895"/>
            <a:ext cx="4959625" cy="16532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30c607f9ea_0_7"/>
          <p:cNvSpPr txBox="1"/>
          <p:nvPr>
            <p:ph idx="1" type="body"/>
          </p:nvPr>
        </p:nvSpPr>
        <p:spPr>
          <a:xfrm>
            <a:off x="838199" y="1779104"/>
            <a:ext cx="9558000" cy="43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215265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/>
              <a:t>A personal knowledge manager: for creating &amp; linking research notes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>
                <a:highlight>
                  <a:srgbClr val="FFFF00"/>
                </a:highlight>
              </a:rPr>
              <a:t>Emphasises linking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>
                <a:highlight>
                  <a:srgbClr val="FFFF00"/>
                </a:highlight>
              </a:rPr>
              <a:t>Data stored locally, using open formats</a:t>
            </a:r>
            <a:r>
              <a:rPr lang="en-GB"/>
              <a:t> </a:t>
            </a:r>
            <a:endParaRPr/>
          </a:p>
          <a:p>
            <a:pPr indent="-217169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99419"/>
              <a:buChar char="•"/>
            </a:pPr>
            <a:r>
              <a:rPr lang="en-GB"/>
              <a:t>Markdown and optional structured data frontmatter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>
                <a:highlight>
                  <a:srgbClr val="FFFF00"/>
                </a:highlight>
              </a:rPr>
              <a:t>Works offline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>
                <a:highlight>
                  <a:srgbClr val="FFFF00"/>
                </a:highlight>
              </a:rPr>
              <a:t>Extensible architecture </a:t>
            </a:r>
            <a:r>
              <a:rPr lang="en-GB"/>
              <a:t>– plugins for data access and citation processing</a:t>
            </a:r>
            <a:endParaRPr/>
          </a:p>
          <a:p>
            <a:pPr indent="-21526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430"/>
              <a:buChar char="•"/>
            </a:pPr>
            <a:r>
              <a:rPr lang="en-GB">
                <a:highlight>
                  <a:srgbClr val="FFFF00"/>
                </a:highlight>
              </a:rPr>
              <a:t>Active user and developer community</a:t>
            </a:r>
            <a:endParaRPr/>
          </a:p>
          <a:p>
            <a:pPr indent="-7747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9715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99430"/>
              <a:buNone/>
            </a:pPr>
            <a:r>
              <a:rPr lang="en-GB">
                <a:solidFill>
                  <a:schemeClr val="lt1"/>
                </a:solidFill>
              </a:rPr>
              <a:t>…sounds a lot like OpenRefine, which we have adopted with some success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99430"/>
              <a:buNone/>
            </a:pPr>
            <a:r>
              <a:rPr lang="en-GB">
                <a:solidFill>
                  <a:schemeClr val="lt1"/>
                </a:solidFill>
              </a:rPr>
              <a:t>Could this contribute to our management of linked, semi-structured data, as Open Refine has for tabular data?</a:t>
            </a:r>
            <a:endParaRPr/>
          </a:p>
        </p:txBody>
      </p:sp>
      <p:pic>
        <p:nvPicPr>
          <p:cNvPr descr="Logo&#10;&#10;Description automatically generated" id="270" name="Google Shape;270;g230c607f9ea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37450" y="125895"/>
            <a:ext cx="4959625" cy="165320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ape&#10;&#10;Description automatically generated with medium confidence" id="271" name="Google Shape;271;g230c607f9ea_0_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55966" y="5025482"/>
            <a:ext cx="5122595" cy="1056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30c607f9ea_0_15"/>
          <p:cNvSpPr txBox="1"/>
          <p:nvPr>
            <p:ph type="title"/>
          </p:nvPr>
        </p:nvSpPr>
        <p:spPr>
          <a:xfrm>
            <a:off x="648929" y="629266"/>
            <a:ext cx="35055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GB" sz="3700"/>
              <a:t>Extend Obsidian for specimen research</a:t>
            </a:r>
            <a:endParaRPr/>
          </a:p>
        </p:txBody>
      </p:sp>
      <p:sp>
        <p:nvSpPr>
          <p:cNvPr id="278" name="Google Shape;278;g230c607f9ea_0_15"/>
          <p:cNvSpPr txBox="1"/>
          <p:nvPr>
            <p:ph idx="1" type="body"/>
          </p:nvPr>
        </p:nvSpPr>
        <p:spPr>
          <a:xfrm>
            <a:off x="648931" y="2438400"/>
            <a:ext cx="3505500" cy="3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-"/>
            </a:pPr>
            <a:r>
              <a:rPr b="0" i="0" lang="en-GB" sz="1700">
                <a:latin typeface="Arial"/>
                <a:ea typeface="Arial"/>
                <a:cs typeface="Arial"/>
                <a:sym typeface="Arial"/>
              </a:rPr>
              <a:t>Access of relevant data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-"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0" i="0" lang="en-GB" sz="1700">
                <a:latin typeface="Arial"/>
                <a:ea typeface="Arial"/>
                <a:cs typeface="Arial"/>
                <a:sym typeface="Arial"/>
              </a:rPr>
              <a:t>pecimens (GBIF)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-"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N</a:t>
            </a:r>
            <a:r>
              <a:rPr b="0" i="0" lang="en-GB" sz="1700">
                <a:latin typeface="Arial"/>
                <a:ea typeface="Arial"/>
                <a:cs typeface="Arial"/>
                <a:sym typeface="Arial"/>
              </a:rPr>
              <a:t>ames (International Plant Names Index)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-"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C</a:t>
            </a:r>
            <a:r>
              <a:rPr b="0" i="0" lang="en-GB" sz="1700">
                <a:latin typeface="Arial"/>
                <a:ea typeface="Arial"/>
                <a:cs typeface="Arial"/>
                <a:sym typeface="Arial"/>
              </a:rPr>
              <a:t>ollections (Global Registry of Scientific Collections)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-"/>
            </a:pPr>
            <a:r>
              <a:rPr b="0" i="0" lang="en-GB" sz="1700">
                <a:latin typeface="Arial"/>
                <a:ea typeface="Arial"/>
                <a:cs typeface="Arial"/>
                <a:sym typeface="Arial"/>
              </a:rPr>
              <a:t>People (Bionomia)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-"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Literature (crossref)</a:t>
            </a:r>
            <a:endParaRPr b="0" i="0" sz="1700">
              <a:latin typeface="Arial"/>
              <a:ea typeface="Arial"/>
              <a:cs typeface="Arial"/>
              <a:sym typeface="Arial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-"/>
            </a:pPr>
            <a:r>
              <a:rPr b="0" i="0" lang="en-GB" sz="1700">
                <a:latin typeface="Arial"/>
                <a:ea typeface="Arial"/>
                <a:cs typeface="Arial"/>
                <a:sym typeface="Arial"/>
              </a:rPr>
              <a:t>Creation of links, spatial and network exploration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-"/>
            </a:pPr>
            <a:r>
              <a:rPr b="0" i="0" lang="en-GB" sz="1700">
                <a:latin typeface="Arial"/>
                <a:ea typeface="Arial"/>
                <a:cs typeface="Arial"/>
                <a:sym typeface="Arial"/>
              </a:rPr>
              <a:t>Citation in new work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-"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Open science working practices</a:t>
            </a:r>
            <a:endParaRPr b="0" i="0" sz="17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230c607f9ea_0_15"/>
          <p:cNvSpPr/>
          <p:nvPr/>
        </p:nvSpPr>
        <p:spPr>
          <a:xfrm>
            <a:off x="4639056" y="0"/>
            <a:ext cx="75528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g230c607f9ea_0_15"/>
          <p:cNvSpPr/>
          <p:nvPr/>
        </p:nvSpPr>
        <p:spPr>
          <a:xfrm>
            <a:off x="5123688" y="557784"/>
            <a:ext cx="6584100" cy="57393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C8CACA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t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1" name="Google Shape;281;g230c607f9ea_0_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5862" y="1734440"/>
            <a:ext cx="6019330" cy="3385873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g230c607f9ea_0_15"/>
          <p:cNvSpPr txBox="1"/>
          <p:nvPr/>
        </p:nvSpPr>
        <p:spPr>
          <a:xfrm>
            <a:off x="6340907" y="557782"/>
            <a:ext cx="4812600" cy="16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Calibri"/>
              <a:buNone/>
            </a:pPr>
            <a:r>
              <a:rPr b="0" i="0" lang="en-GB" sz="37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echinopscis.github.io</a:t>
            </a:r>
            <a:endParaRPr b="0" i="0" sz="3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Science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FDB913"/>
      </a:accent1>
      <a:accent2>
        <a:srgbClr val="FDB913"/>
      </a:accent2>
      <a:accent3>
        <a:srgbClr val="FDB913"/>
      </a:accent3>
      <a:accent4>
        <a:srgbClr val="FDB913"/>
      </a:accent4>
      <a:accent5>
        <a:srgbClr val="FDB913"/>
      </a:accent5>
      <a:accent6>
        <a:srgbClr val="FDB913"/>
      </a:accent6>
      <a:hlink>
        <a:srgbClr val="FDB913"/>
      </a:hlink>
      <a:folHlink>
        <a:srgbClr val="FDB91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2022-11-01T13:51:16Z</dcterms:created>
  <dc:creator>Nicky</dc:creator>
</cp:coreProperties>
</file>